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365" r:id="rId4"/>
    <p:sldId id="299" r:id="rId5"/>
    <p:sldId id="367" r:id="rId6"/>
    <p:sldId id="368" r:id="rId7"/>
    <p:sldId id="363" r:id="rId8"/>
    <p:sldId id="300" r:id="rId9"/>
    <p:sldId id="340" r:id="rId10"/>
    <p:sldId id="341" r:id="rId11"/>
    <p:sldId id="283" r:id="rId12"/>
    <p:sldId id="346" r:id="rId13"/>
    <p:sldId id="347" r:id="rId14"/>
    <p:sldId id="342" r:id="rId15"/>
    <p:sldId id="349" r:id="rId16"/>
    <p:sldId id="344" r:id="rId17"/>
    <p:sldId id="351" r:id="rId18"/>
    <p:sldId id="353" r:id="rId19"/>
    <p:sldId id="348" r:id="rId20"/>
    <p:sldId id="352" r:id="rId21"/>
    <p:sldId id="350" r:id="rId22"/>
    <p:sldId id="354" r:id="rId23"/>
    <p:sldId id="343" r:id="rId24"/>
    <p:sldId id="355" r:id="rId25"/>
    <p:sldId id="356" r:id="rId26"/>
    <p:sldId id="357" r:id="rId27"/>
    <p:sldId id="358" r:id="rId28"/>
    <p:sldId id="359" r:id="rId29"/>
    <p:sldId id="360" r:id="rId30"/>
    <p:sldId id="362" r:id="rId31"/>
    <p:sldId id="364" r:id="rId32"/>
    <p:sldId id="3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3" autoAdjust="0"/>
    <p:restoredTop sz="93631" autoAdjust="0"/>
  </p:normalViewPr>
  <p:slideViewPr>
    <p:cSldViewPr snapToGrid="0">
      <p:cViewPr varScale="1">
        <p:scale>
          <a:sx n="152" d="100"/>
          <a:sy n="152" d="100"/>
        </p:scale>
        <p:origin x="64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9600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44390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3599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4591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010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51877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5613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50401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6923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4611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4380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6653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69042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141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6509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7984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6249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1470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642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274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22/01/2023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5.jp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b="1" dirty="0"/>
              <a:t>Computer Memory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lang="en-PH" sz="2000" dirty="0"/>
          </a:p>
          <a:p>
            <a:pPr algn="l"/>
            <a:r>
              <a:rPr lang="en-PH" sz="2000" dirty="0"/>
              <a:t>Presented By:</a:t>
            </a:r>
          </a:p>
          <a:p>
            <a:pPr algn="l"/>
            <a:r>
              <a:rPr lang="en-PH" sz="2000" dirty="0" err="1"/>
              <a:t>Elizer</a:t>
            </a:r>
            <a:r>
              <a:rPr lang="en-PH" sz="2000" dirty="0"/>
              <a:t> Ponio Jr.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PH" sz="5000" b="1" dirty="0"/>
              <a:t>Non-volatile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5" name="Picture 4" descr="A picture containing text, hard disc, electronics&#10;&#10;Description automatically generated">
            <a:extLst>
              <a:ext uri="{FF2B5EF4-FFF2-40B4-BE49-F238E27FC236}">
                <a16:creationId xmlns:a16="http://schemas.microsoft.com/office/drawing/2014/main" id="{10FF8B09-6807-CE3E-A35B-BE08D613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5" y="2686443"/>
            <a:ext cx="2722516" cy="2722516"/>
          </a:xfrm>
          <a:prstGeom prst="rect">
            <a:avLst/>
          </a:prstGeom>
        </p:spPr>
      </p:pic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6FC227E-84B5-8E54-9DD0-2CDB60E17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045" y="2792783"/>
            <a:ext cx="4048124" cy="2509837"/>
          </a:xfrm>
          <a:prstGeom prst="rect">
            <a:avLst/>
          </a:prstGeom>
        </p:spPr>
      </p:pic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8D19DFC-9BA2-5C70-D50D-43FDDF45C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7" y="1216030"/>
            <a:ext cx="4048125" cy="16867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8CE85D-081B-F71B-037D-C94BCA0CF4F3}"/>
              </a:ext>
            </a:extLst>
          </p:cNvPr>
          <p:cNvSpPr txBox="1"/>
          <p:nvPr/>
        </p:nvSpPr>
        <p:spPr>
          <a:xfrm>
            <a:off x="9347783" y="5351748"/>
            <a:ext cx="108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SATA SSD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8D5FD-CDEA-D586-197A-7E01E7E9EAA1}"/>
              </a:ext>
            </a:extLst>
          </p:cNvPr>
          <p:cNvSpPr txBox="1"/>
          <p:nvPr/>
        </p:nvSpPr>
        <p:spPr>
          <a:xfrm>
            <a:off x="1277915" y="5688815"/>
            <a:ext cx="171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Hard Disk Drive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F8730-DCF6-B4E4-3134-62975E66F48C}"/>
              </a:ext>
            </a:extLst>
          </p:cNvPr>
          <p:cNvSpPr txBox="1"/>
          <p:nvPr/>
        </p:nvSpPr>
        <p:spPr>
          <a:xfrm>
            <a:off x="5551675" y="2748126"/>
            <a:ext cx="108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M.2 SSD</a:t>
            </a:r>
          </a:p>
        </p:txBody>
      </p:sp>
    </p:spTree>
    <p:extLst>
      <p:ext uri="{BB962C8B-B14F-4D97-AF65-F5344CB8AC3E}">
        <p14:creationId xmlns:p14="http://schemas.microsoft.com/office/powerpoint/2010/main" val="159637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Primary and Secondary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211059"/>
            <a:ext cx="9056914" cy="443588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500" b="1" dirty="0">
                <a:solidFill>
                  <a:srgbClr val="000000"/>
                </a:solidFill>
                <a:latin typeface="Calibri (Body)"/>
              </a:rPr>
              <a:t>Primary memory 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500" b="1" dirty="0">
                <a:solidFill>
                  <a:srgbClr val="000000"/>
                </a:solidFill>
                <a:latin typeface="Calibri (Body)"/>
              </a:rPr>
              <a:t>“</a:t>
            </a:r>
            <a:r>
              <a:rPr lang="en-US" sz="2500" dirty="0">
                <a:solidFill>
                  <a:srgbClr val="000000"/>
                </a:solidFill>
                <a:latin typeface="Calibri (Body)"/>
              </a:rPr>
              <a:t>Short term memory” for immediate tasks such as opening a web browser, word processor.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500" dirty="0">
                <a:solidFill>
                  <a:srgbClr val="000000"/>
                </a:solidFill>
                <a:latin typeface="Calibri (Body)"/>
              </a:rPr>
              <a:t>DRAM and SRAM(CPU Cache).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endParaRPr lang="en-US" sz="2500" dirty="0">
              <a:solidFill>
                <a:srgbClr val="000000"/>
              </a:solidFill>
              <a:latin typeface="Calibri (Body)"/>
            </a:endParaRPr>
          </a:p>
          <a:p>
            <a:pPr algn="l">
              <a:lnSpc>
                <a:spcPct val="100000"/>
              </a:lnSpc>
            </a:pPr>
            <a:r>
              <a:rPr lang="en-US" sz="2500" b="1" dirty="0">
                <a:solidFill>
                  <a:srgbClr val="000000"/>
                </a:solidFill>
                <a:latin typeface="Calibri (Body)"/>
              </a:rPr>
              <a:t>Secondary memory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500" dirty="0">
                <a:solidFill>
                  <a:srgbClr val="000000"/>
                </a:solidFill>
                <a:latin typeface="Calibri (Body)"/>
              </a:rPr>
              <a:t>“Long term memory” for permanent storage.</a:t>
            </a:r>
          </a:p>
          <a:p>
            <a:pPr marL="342900" indent="-342900" algn="l">
              <a:lnSpc>
                <a:spcPct val="100000"/>
              </a:lnSpc>
              <a:buFontTx/>
              <a:buChar char="-"/>
            </a:pPr>
            <a:r>
              <a:rPr lang="en-US" sz="2500" dirty="0">
                <a:solidFill>
                  <a:srgbClr val="000000"/>
                </a:solidFill>
                <a:latin typeface="Calibri (Body)"/>
              </a:rPr>
              <a:t>Hard Disk Drives (HDD), Solid State Drives (SSD), Optical Disks (CD-ROM), USB Flash Drives.</a:t>
            </a:r>
          </a:p>
        </p:txBody>
      </p:sp>
    </p:spTree>
    <p:extLst>
      <p:ext uri="{BB962C8B-B14F-4D97-AF65-F5344CB8AC3E}">
        <p14:creationId xmlns:p14="http://schemas.microsoft.com/office/powerpoint/2010/main" val="150054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PH" sz="5400" b="1" dirty="0"/>
              <a:t>RAM Specifications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5CD46-0AAC-46C7-3319-1F49C51A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406" y="1148655"/>
            <a:ext cx="6587188" cy="2228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8299B0-25AF-7B4D-C24D-97D35C443029}"/>
              </a:ext>
            </a:extLst>
          </p:cNvPr>
          <p:cNvSpPr txBox="1"/>
          <p:nvPr/>
        </p:nvSpPr>
        <p:spPr>
          <a:xfrm>
            <a:off x="2802407" y="3628300"/>
            <a:ext cx="65871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b="1" dirty="0"/>
              <a:t>Model Name: </a:t>
            </a:r>
            <a:r>
              <a:rPr lang="en-PH" sz="2000" dirty="0"/>
              <a:t>Trident Z RGB </a:t>
            </a:r>
            <a:br>
              <a:rPr lang="en-PH" sz="2000" b="1" dirty="0"/>
            </a:br>
            <a:r>
              <a:rPr lang="en-PH" sz="2000" b="1" dirty="0"/>
              <a:t>Memory Type: </a:t>
            </a:r>
            <a:r>
              <a:rPr lang="en-PH" sz="2000" dirty="0"/>
              <a:t>DDR4</a:t>
            </a:r>
            <a:br>
              <a:rPr lang="en-PH" sz="2000" b="1" dirty="0">
                <a:solidFill>
                  <a:srgbClr val="92D050"/>
                </a:solidFill>
              </a:rPr>
            </a:br>
            <a:r>
              <a:rPr lang="en-PH" sz="2000" b="1" dirty="0"/>
              <a:t>Frequency: </a:t>
            </a:r>
            <a:r>
              <a:rPr lang="en-PH" sz="2000" dirty="0"/>
              <a:t>3000</a:t>
            </a:r>
            <a:r>
              <a:rPr lang="en-PH" sz="2000" b="1" dirty="0"/>
              <a:t> </a:t>
            </a:r>
            <a:br>
              <a:rPr lang="en-PH" sz="2000" b="1" dirty="0"/>
            </a:br>
            <a:r>
              <a:rPr lang="en-PH" sz="2000" b="1" dirty="0"/>
              <a:t>Latency/Timing: </a:t>
            </a:r>
            <a:r>
              <a:rPr lang="en-PH" sz="2000" dirty="0"/>
              <a:t>CL16-18-18-38</a:t>
            </a:r>
            <a:r>
              <a:rPr lang="en-PH" sz="2000" b="1" dirty="0"/>
              <a:t> </a:t>
            </a:r>
            <a:br>
              <a:rPr lang="en-PH" sz="2000" b="1" dirty="0"/>
            </a:br>
            <a:r>
              <a:rPr lang="en-PH" sz="2000" b="1" dirty="0"/>
              <a:t>Voltage: </a:t>
            </a:r>
            <a:r>
              <a:rPr lang="en-PH" sz="2000" dirty="0"/>
              <a:t>1.35V</a:t>
            </a:r>
            <a:br>
              <a:rPr lang="en-PH" sz="2000" b="1" dirty="0"/>
            </a:br>
            <a:r>
              <a:rPr lang="en-PH" sz="2000" b="1" dirty="0"/>
              <a:t>Capacity: </a:t>
            </a:r>
            <a:r>
              <a:rPr lang="en-PH" sz="2000" dirty="0"/>
              <a:t>8GB (1x8GB)</a:t>
            </a:r>
          </a:p>
        </p:txBody>
      </p:sp>
    </p:spTree>
    <p:extLst>
      <p:ext uri="{BB962C8B-B14F-4D97-AF65-F5344CB8AC3E}">
        <p14:creationId xmlns:p14="http://schemas.microsoft.com/office/powerpoint/2010/main" val="3140270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PH" sz="5400" b="1" dirty="0"/>
              <a:t>Double Data Rate (DDR)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2"/>
            <a:ext cx="9144000" cy="369647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DDR transfers data to the processor on both the rising and falling edges of the clock signal.</a:t>
            </a:r>
            <a:endParaRPr lang="en-PH" sz="2500" dirty="0">
              <a:latin typeface="Calibri (Body)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F2BADC-8E3A-FAFC-AD40-6C8E1279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20" y="2666321"/>
            <a:ext cx="6587188" cy="2228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D4936-2FAA-23DB-0FA1-98F62946458B}"/>
              </a:ext>
            </a:extLst>
          </p:cNvPr>
          <p:cNvSpPr txBox="1"/>
          <p:nvPr/>
        </p:nvSpPr>
        <p:spPr>
          <a:xfrm>
            <a:off x="2613219" y="5191188"/>
            <a:ext cx="65871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Trident Z RGB </a:t>
            </a:r>
            <a:r>
              <a:rPr lang="en-PH" sz="2500" b="1" dirty="0">
                <a:solidFill>
                  <a:srgbClr val="92D050"/>
                </a:solidFill>
              </a:rPr>
              <a:t>DDR4</a:t>
            </a:r>
            <a:r>
              <a:rPr lang="en-PH" sz="2500" b="1" dirty="0"/>
              <a:t>-3000 CL16-18-18-38 1.35V</a:t>
            </a:r>
          </a:p>
        </p:txBody>
      </p:sp>
    </p:spTree>
    <p:extLst>
      <p:ext uri="{BB962C8B-B14F-4D97-AF65-F5344CB8AC3E}">
        <p14:creationId xmlns:p14="http://schemas.microsoft.com/office/powerpoint/2010/main" val="312801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Double Data Rate (DDR)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449FEED-733F-38F3-F494-AD7CDC635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78880"/>
              </p:ext>
            </p:extLst>
          </p:nvPr>
        </p:nvGraphicFramePr>
        <p:xfrm>
          <a:off x="2031999" y="1602327"/>
          <a:ext cx="8128001" cy="411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41024775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8198141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59813555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0775121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2463841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691765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45571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Single Data Rate (SDR)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DDR2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DDR3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DDR4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DDR5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93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50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Prefetch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 –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 –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 –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 –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Bit per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16 -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04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Data Rate (MT/S)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100 – 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266-400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533-800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1066-1600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2133-5100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3200-6400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033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Transfer Rate (GB/s)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0.8 – 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2.1 – 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4.2 – 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8.5 – 14.9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17 – 25.6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38.4 – 51.2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96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Voltage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2.5 – 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1.35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3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17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RAM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2"/>
            <a:ext cx="9056914" cy="289716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sz="2500" dirty="0">
                <a:latin typeface="Calibri (Body)"/>
              </a:rPr>
              <a:t>The amount of data the RAM can send and receive each second.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sz="2500" dirty="0">
                <a:latin typeface="Calibri (Body)"/>
              </a:rPr>
              <a:t>Measured in </a:t>
            </a:r>
            <a:r>
              <a:rPr lang="en-PH" sz="2500" b="1" dirty="0">
                <a:latin typeface="Calibri (Body)"/>
              </a:rPr>
              <a:t>megahertz (MHz).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One Hertz (Hz) is a </a:t>
            </a:r>
            <a:r>
              <a:rPr lang="en-US" sz="2500" b="1" i="0" dirty="0">
                <a:effectLst/>
                <a:latin typeface="Calibri (Body)"/>
              </a:rPr>
              <a:t>single clock cycle per second</a:t>
            </a:r>
            <a:r>
              <a:rPr lang="en-US" sz="2500" b="0" i="0" dirty="0">
                <a:effectLst/>
                <a:latin typeface="Calibri (Body)"/>
              </a:rPr>
              <a:t>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One megahertz (</a:t>
            </a:r>
            <a:r>
              <a:rPr lang="en-US" sz="2500" b="0" i="0" dirty="0">
                <a:effectLst/>
                <a:latin typeface="Calibri (Body)"/>
              </a:rPr>
              <a:t>MHz) is equal to </a:t>
            </a:r>
            <a:r>
              <a:rPr lang="en-US" sz="2500" dirty="0">
                <a:latin typeface="Calibri (Body)"/>
              </a:rPr>
              <a:t>one million hertz (</a:t>
            </a:r>
            <a:r>
              <a:rPr lang="en-US" sz="2500" b="0" i="0" dirty="0">
                <a:effectLst/>
                <a:latin typeface="Calibri (Body)"/>
              </a:rPr>
              <a:t>Hz).</a:t>
            </a:r>
            <a:endParaRPr lang="en-PH" sz="2500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30006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RAM Frequency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16F5F-2FEA-BACF-8843-546D7EB7E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406" y="1455529"/>
            <a:ext cx="6587188" cy="2228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728F1-2201-D2C6-BA18-76D0943A23D0}"/>
              </a:ext>
            </a:extLst>
          </p:cNvPr>
          <p:cNvSpPr txBox="1"/>
          <p:nvPr/>
        </p:nvSpPr>
        <p:spPr>
          <a:xfrm>
            <a:off x="2802406" y="4207419"/>
            <a:ext cx="65871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Trident Z RGB DDR4-</a:t>
            </a:r>
            <a:r>
              <a:rPr lang="en-PH" sz="2500" b="1" dirty="0">
                <a:solidFill>
                  <a:srgbClr val="92D050"/>
                </a:solidFill>
              </a:rPr>
              <a:t>3000</a:t>
            </a:r>
            <a:r>
              <a:rPr lang="en-PH" sz="2500" b="1" dirty="0"/>
              <a:t> CL16-18-18-38 1.35V</a:t>
            </a:r>
          </a:p>
        </p:txBody>
      </p:sp>
    </p:spTree>
    <p:extLst>
      <p:ext uri="{BB962C8B-B14F-4D97-AF65-F5344CB8AC3E}">
        <p14:creationId xmlns:p14="http://schemas.microsoft.com/office/powerpoint/2010/main" val="891847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Latency Explained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362749"/>
            <a:ext cx="9056914" cy="1314308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0F0F0F"/>
                </a:solidFill>
                <a:effectLst/>
                <a:latin typeface="Calibri (Body)"/>
              </a:rPr>
              <a:t>Latency can be </a:t>
            </a:r>
            <a:r>
              <a:rPr lang="en-US" sz="2500" dirty="0">
                <a:solidFill>
                  <a:srgbClr val="0F0F0F"/>
                </a:solidFill>
                <a:latin typeface="Calibri (Body)"/>
              </a:rPr>
              <a:t>defined as t</a:t>
            </a:r>
            <a:r>
              <a:rPr lang="en-US" sz="2500" b="0" i="0" dirty="0">
                <a:solidFill>
                  <a:srgbClr val="0F0F0F"/>
                </a:solidFill>
                <a:effectLst/>
                <a:latin typeface="Calibri (Body)"/>
              </a:rPr>
              <a:t>he gap in time between some kind of </a:t>
            </a:r>
            <a:r>
              <a:rPr lang="en-US" sz="2500" b="1" i="0" dirty="0">
                <a:solidFill>
                  <a:srgbClr val="0F0F0F"/>
                </a:solidFill>
                <a:effectLst/>
                <a:latin typeface="Calibri (Body)"/>
              </a:rPr>
              <a:t>input/request </a:t>
            </a:r>
            <a:r>
              <a:rPr lang="en-US" sz="2500" b="0" i="0" dirty="0">
                <a:solidFill>
                  <a:srgbClr val="0F0F0F"/>
                </a:solidFill>
                <a:effectLst/>
                <a:latin typeface="Calibri (Body)"/>
              </a:rPr>
              <a:t>and the </a:t>
            </a:r>
            <a:r>
              <a:rPr lang="en-US" sz="2500" b="1" i="0" dirty="0">
                <a:solidFill>
                  <a:srgbClr val="0F0F0F"/>
                </a:solidFill>
                <a:effectLst/>
                <a:latin typeface="Calibri (Body)"/>
              </a:rPr>
              <a:t>response/output </a:t>
            </a:r>
            <a:r>
              <a:rPr lang="en-US" sz="2500" b="0" i="0" dirty="0">
                <a:solidFill>
                  <a:srgbClr val="0F0F0F"/>
                </a:solidFill>
                <a:effectLst/>
                <a:latin typeface="Calibri (Body)"/>
              </a:rPr>
              <a:t>of a certain system.</a:t>
            </a:r>
            <a:endParaRPr lang="en-PH" sz="2500" dirty="0">
              <a:latin typeface="Calibri (Body)"/>
            </a:endParaRPr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87EF323-72BE-DE91-4111-F6E4000A1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11" y="3155460"/>
            <a:ext cx="2699577" cy="26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2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Latency Explained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DDF40B-07AC-91FB-6ED3-5E30A475FB31}"/>
              </a:ext>
            </a:extLst>
          </p:cNvPr>
          <p:cNvSpPr/>
          <p:nvPr/>
        </p:nvSpPr>
        <p:spPr>
          <a:xfrm>
            <a:off x="4042279" y="2685287"/>
            <a:ext cx="4616143" cy="484632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6AA42-39E4-0103-4E63-4B10BF8C5497}"/>
              </a:ext>
            </a:extLst>
          </p:cNvPr>
          <p:cNvSpPr/>
          <p:nvPr/>
        </p:nvSpPr>
        <p:spPr>
          <a:xfrm rot="10800000">
            <a:off x="4042278" y="3927782"/>
            <a:ext cx="4616142" cy="484632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53C54-9DE9-F85A-6E27-25C4332936E7}"/>
              </a:ext>
            </a:extLst>
          </p:cNvPr>
          <p:cNvSpPr txBox="1"/>
          <p:nvPr/>
        </p:nvSpPr>
        <p:spPr>
          <a:xfrm>
            <a:off x="5202110" y="1977881"/>
            <a:ext cx="20156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500" b="1" dirty="0">
                <a:solidFill>
                  <a:srgbClr val="FF0000"/>
                </a:solidFill>
              </a:rPr>
              <a:t>How are you?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5942D-F945-B313-FF9B-6DD30BAB6969}"/>
              </a:ext>
            </a:extLst>
          </p:cNvPr>
          <p:cNvSpPr txBox="1"/>
          <p:nvPr/>
        </p:nvSpPr>
        <p:spPr>
          <a:xfrm>
            <a:off x="5651912" y="4732446"/>
            <a:ext cx="13468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500" b="1" dirty="0">
                <a:solidFill>
                  <a:srgbClr val="00B050"/>
                </a:solidFill>
              </a:rPr>
              <a:t>I am fine</a:t>
            </a:r>
          </a:p>
        </p:txBody>
      </p:sp>
      <p:pic>
        <p:nvPicPr>
          <p:cNvPr id="11" name="Picture 10" descr="A picture containing sandglass&#10;&#10;Description automatically generated">
            <a:extLst>
              <a:ext uri="{FF2B5EF4-FFF2-40B4-BE49-F238E27FC236}">
                <a16:creationId xmlns:a16="http://schemas.microsoft.com/office/drawing/2014/main" id="{887D6AB8-2D12-E6BB-7BC7-21D9AB712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69" y="4599218"/>
            <a:ext cx="1262283" cy="1262283"/>
          </a:xfrm>
          <a:prstGeom prst="rect">
            <a:avLst/>
          </a:prstGeom>
        </p:spPr>
      </p:pic>
      <p:pic>
        <p:nvPicPr>
          <p:cNvPr id="13" name="Graphic 12" descr="Smiling face outline with solid fill">
            <a:extLst>
              <a:ext uri="{FF2B5EF4-FFF2-40B4-BE49-F238E27FC236}">
                <a16:creationId xmlns:a16="http://schemas.microsoft.com/office/drawing/2014/main" id="{F907924A-A4A4-C1BE-28FA-C29BB699A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4912" y="2863392"/>
            <a:ext cx="1457785" cy="1457785"/>
          </a:xfrm>
          <a:prstGeom prst="rect">
            <a:avLst/>
          </a:prstGeom>
        </p:spPr>
      </p:pic>
      <p:pic>
        <p:nvPicPr>
          <p:cNvPr id="15" name="Graphic 14" descr="Smiling face with solid fill with solid fill">
            <a:extLst>
              <a:ext uri="{FF2B5EF4-FFF2-40B4-BE49-F238E27FC236}">
                <a16:creationId xmlns:a16="http://schemas.microsoft.com/office/drawing/2014/main" id="{0BFA2270-82C1-68C3-FF59-D2A1DE27D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2561" y="2966064"/>
            <a:ext cx="1317901" cy="13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RAM Latency/Timings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1"/>
            <a:ext cx="9056914" cy="4360207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solidFill>
                  <a:srgbClr val="0F0F0F"/>
                </a:solidFill>
                <a:effectLst/>
                <a:latin typeface="Calibri (Body)"/>
              </a:rPr>
              <a:t>In terms of RAM, latency is defined as the time or delay between initiating a request to retrieve data that is in memory and the response or retrieva</a:t>
            </a:r>
            <a:r>
              <a:rPr lang="en-US" sz="2500" dirty="0">
                <a:solidFill>
                  <a:srgbClr val="0F0F0F"/>
                </a:solidFill>
                <a:latin typeface="Calibri (Body)"/>
              </a:rPr>
              <a:t>l of data from memory.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solidFill>
                  <a:srgbClr val="0F0F0F"/>
                </a:solidFill>
                <a:latin typeface="Calibri (Body)"/>
              </a:rPr>
              <a:t>Latency is a fundamental measure of the speed of memory.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solidFill>
                  <a:srgbClr val="0F0F0F"/>
                </a:solidFill>
                <a:latin typeface="Calibri (Body)"/>
              </a:rPr>
              <a:t>The less the latency, the faster the reading operation.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500" dirty="0">
              <a:solidFill>
                <a:srgbClr val="0F0F0F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70788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PH" sz="5400" b="1" dirty="0"/>
              <a:t>Computer Memory</a:t>
            </a:r>
            <a:endParaRPr lang="en-PH" sz="5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1"/>
            <a:ext cx="9721932" cy="4115083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What is Computer Memory?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Volatile and Non-volatile memory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Primary and Secondary memory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RAM Specifications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Memory Bandwidth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Memory Channels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dirty="0"/>
              <a:t>Storage Devices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3893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RAM Latency/Timings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A03C07FC-F012-50DE-B8B8-A90C5E74D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38" y="1910894"/>
            <a:ext cx="2723158" cy="2723158"/>
          </a:xfrm>
          <a:prstGeom prst="rect">
            <a:avLst/>
          </a:prstGeom>
        </p:spPr>
      </p:pic>
      <p:pic>
        <p:nvPicPr>
          <p:cNvPr id="9" name="Picture 8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E68ADEBE-1C18-C7FB-E7B9-464B053CA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805" y="2388109"/>
            <a:ext cx="3391067" cy="176872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9651748-E270-D816-C5AA-F86FBE7A4137}"/>
              </a:ext>
            </a:extLst>
          </p:cNvPr>
          <p:cNvSpPr/>
          <p:nvPr/>
        </p:nvSpPr>
        <p:spPr>
          <a:xfrm>
            <a:off x="4559388" y="2642707"/>
            <a:ext cx="2345909" cy="484632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CB6726B-4F64-A671-4635-B1BD49AABF28}"/>
              </a:ext>
            </a:extLst>
          </p:cNvPr>
          <p:cNvSpPr/>
          <p:nvPr/>
        </p:nvSpPr>
        <p:spPr>
          <a:xfrm rot="10800000">
            <a:off x="4559387" y="4010814"/>
            <a:ext cx="2345908" cy="484632"/>
          </a:xfrm>
          <a:prstGeom prst="right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39AC9-E961-43B5-6CB7-9875937EDA3D}"/>
              </a:ext>
            </a:extLst>
          </p:cNvPr>
          <p:cNvSpPr txBox="1"/>
          <p:nvPr/>
        </p:nvSpPr>
        <p:spPr>
          <a:xfrm>
            <a:off x="5260191" y="2319791"/>
            <a:ext cx="95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7C37D1-2ECA-D08D-5EF8-1C9ED6628EFB}"/>
              </a:ext>
            </a:extLst>
          </p:cNvPr>
          <p:cNvSpPr txBox="1"/>
          <p:nvPr/>
        </p:nvSpPr>
        <p:spPr>
          <a:xfrm>
            <a:off x="5191581" y="4540351"/>
            <a:ext cx="109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00B050"/>
                </a:solidFill>
              </a:rPr>
              <a:t>Response</a:t>
            </a:r>
          </a:p>
        </p:txBody>
      </p:sp>
      <p:pic>
        <p:nvPicPr>
          <p:cNvPr id="17" name="Picture 16" descr="A picture containing sandglass&#10;&#10;Description automatically generated">
            <a:extLst>
              <a:ext uri="{FF2B5EF4-FFF2-40B4-BE49-F238E27FC236}">
                <a16:creationId xmlns:a16="http://schemas.microsoft.com/office/drawing/2014/main" id="{4D79BF3D-1B49-BA24-D1C8-A314A2AEDC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03" y="4418254"/>
            <a:ext cx="1459870" cy="14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RAM Latency/Timings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E96E4-4A4D-BB24-0F49-6DE03562F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466" y="1594266"/>
            <a:ext cx="6587188" cy="2228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60C16D-F2DC-4A88-43E4-6D4C6E0906EC}"/>
              </a:ext>
            </a:extLst>
          </p:cNvPr>
          <p:cNvSpPr txBox="1"/>
          <p:nvPr/>
        </p:nvSpPr>
        <p:spPr>
          <a:xfrm>
            <a:off x="2865466" y="4346156"/>
            <a:ext cx="65871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500" b="1" dirty="0"/>
              <a:t>Trident Z RGB DDR4-3000 CL</a:t>
            </a:r>
            <a:r>
              <a:rPr lang="en-PH" sz="2500" b="1" dirty="0">
                <a:solidFill>
                  <a:srgbClr val="00B050"/>
                </a:solidFill>
              </a:rPr>
              <a:t>16-18-18-38</a:t>
            </a:r>
            <a:r>
              <a:rPr lang="en-PH" sz="2500" b="1" dirty="0"/>
              <a:t> 1.35V</a:t>
            </a:r>
          </a:p>
        </p:txBody>
      </p:sp>
    </p:spTree>
    <p:extLst>
      <p:ext uri="{BB962C8B-B14F-4D97-AF65-F5344CB8AC3E}">
        <p14:creationId xmlns:p14="http://schemas.microsoft.com/office/powerpoint/2010/main" val="786643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CAS Latency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0C16D-F2DC-4A88-43E4-6D4C6E0906EC}"/>
              </a:ext>
            </a:extLst>
          </p:cNvPr>
          <p:cNvSpPr txBox="1"/>
          <p:nvPr/>
        </p:nvSpPr>
        <p:spPr>
          <a:xfrm>
            <a:off x="2802406" y="1716468"/>
            <a:ext cx="6587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b="1" dirty="0">
                <a:solidFill>
                  <a:srgbClr val="FF0000"/>
                </a:solidFill>
              </a:rPr>
              <a:t>16</a:t>
            </a:r>
            <a:r>
              <a:rPr lang="en-PH" sz="4000" b="1" dirty="0"/>
              <a:t>-18-18-38 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28DD970D-65CB-9E30-6CD2-32489184E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2885624"/>
            <a:ext cx="9056914" cy="253140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500" b="1" dirty="0">
                <a:solidFill>
                  <a:srgbClr val="0F0F0F"/>
                </a:solidFill>
                <a:latin typeface="Calibri (Body)"/>
              </a:rPr>
              <a:t>Column Access Strobe </a:t>
            </a:r>
            <a:r>
              <a:rPr lang="en-US" sz="2500" dirty="0">
                <a:solidFill>
                  <a:srgbClr val="0F0F0F"/>
                </a:solidFill>
                <a:latin typeface="Calibri (Body)"/>
              </a:rPr>
              <a:t>(CAS)</a:t>
            </a:r>
            <a:endParaRPr lang="en-PH" sz="2500" dirty="0">
              <a:solidFill>
                <a:srgbClr val="0F0F0F"/>
              </a:solidFill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PH" sz="2500" dirty="0">
                <a:solidFill>
                  <a:srgbClr val="0F0F0F"/>
                </a:solidFill>
                <a:latin typeface="Calibri (Body)"/>
              </a:rPr>
              <a:t>The time it takes for the RAM module to start responding to a request for data.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PH" sz="2500" dirty="0">
                <a:solidFill>
                  <a:srgbClr val="0F0F0F"/>
                </a:solidFill>
                <a:latin typeface="Calibri (Body)"/>
              </a:rPr>
              <a:t>Measured in clock cycles.</a:t>
            </a:r>
            <a:endParaRPr lang="en-US" sz="2500" dirty="0">
              <a:solidFill>
                <a:srgbClr val="0F0F0F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49073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True Latency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2620766"/>
            <a:ext cx="9056914" cy="115665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PH" sz="4000" b="1" dirty="0">
                <a:latin typeface="Calibri (Body)"/>
              </a:rPr>
              <a:t>True Latency = (CAS Latency / RAM Speed) X 2000</a:t>
            </a:r>
          </a:p>
        </p:txBody>
      </p:sp>
    </p:spTree>
    <p:extLst>
      <p:ext uri="{BB962C8B-B14F-4D97-AF65-F5344CB8AC3E}">
        <p14:creationId xmlns:p14="http://schemas.microsoft.com/office/powerpoint/2010/main" val="1010642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603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True Latency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0795" y="3755189"/>
            <a:ext cx="4770195" cy="178031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PH" sz="2500" b="1" dirty="0">
                <a:latin typeface="Calibri (Body)"/>
              </a:rPr>
              <a:t>DDR4-2400</a:t>
            </a:r>
          </a:p>
          <a:p>
            <a:pPr algn="l">
              <a:lnSpc>
                <a:spcPct val="150000"/>
              </a:lnSpc>
            </a:pPr>
            <a:r>
              <a:rPr lang="en-PH" sz="2500" b="1" dirty="0">
                <a:latin typeface="Calibri (Body)"/>
              </a:rPr>
              <a:t>CAS Latency: 13</a:t>
            </a:r>
          </a:p>
          <a:p>
            <a:pPr algn="l">
              <a:lnSpc>
                <a:spcPct val="150000"/>
              </a:lnSpc>
            </a:pPr>
            <a:r>
              <a:rPr lang="en-PH" sz="2500" b="1" dirty="0">
                <a:latin typeface="Calibri (Body)"/>
              </a:rPr>
              <a:t>True Latency = </a:t>
            </a:r>
            <a:r>
              <a:rPr lang="en-PH" sz="2500" b="1" dirty="0">
                <a:solidFill>
                  <a:srgbClr val="FF0000"/>
                </a:solidFill>
                <a:latin typeface="Calibri (Body)"/>
              </a:rPr>
              <a:t>14.17 nanoseconds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78BD677D-E83A-E648-D012-72D0E51E650F}"/>
              </a:ext>
            </a:extLst>
          </p:cNvPr>
          <p:cNvSpPr txBox="1">
            <a:spLocks/>
          </p:cNvSpPr>
          <p:nvPr/>
        </p:nvSpPr>
        <p:spPr>
          <a:xfrm>
            <a:off x="479571" y="3750539"/>
            <a:ext cx="4770195" cy="1780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PH" sz="2500" b="1" dirty="0">
                <a:latin typeface="Calibri (Body)"/>
              </a:rPr>
              <a:t>DDR4 -1866</a:t>
            </a:r>
          </a:p>
          <a:p>
            <a:pPr algn="l">
              <a:lnSpc>
                <a:spcPct val="150000"/>
              </a:lnSpc>
            </a:pPr>
            <a:r>
              <a:rPr lang="en-PH" sz="2500" b="1" dirty="0">
                <a:latin typeface="Calibri (Body)"/>
              </a:rPr>
              <a:t>CAS Latency: 13</a:t>
            </a:r>
          </a:p>
          <a:p>
            <a:pPr algn="l">
              <a:lnSpc>
                <a:spcPct val="150000"/>
              </a:lnSpc>
            </a:pPr>
            <a:r>
              <a:rPr lang="en-PH" sz="2500" b="1" dirty="0">
                <a:latin typeface="Calibri (Body)"/>
              </a:rPr>
              <a:t>True Latency = </a:t>
            </a:r>
            <a:r>
              <a:rPr lang="en-PH" sz="2500" b="1" dirty="0">
                <a:solidFill>
                  <a:srgbClr val="00B050"/>
                </a:solidFill>
                <a:latin typeface="Calibri (Body)"/>
              </a:rPr>
              <a:t>13.93 nanoseconds</a:t>
            </a:r>
          </a:p>
          <a:p>
            <a:pPr algn="l">
              <a:lnSpc>
                <a:spcPct val="150000"/>
              </a:lnSpc>
            </a:pPr>
            <a:endParaRPr lang="en-PH" sz="2500" b="1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PH" sz="2500" b="1" dirty="0">
              <a:latin typeface="Calibri (Body)"/>
            </a:endParaRPr>
          </a:p>
          <a:p>
            <a:pPr algn="l">
              <a:lnSpc>
                <a:spcPct val="150000"/>
              </a:lnSpc>
            </a:pPr>
            <a:endParaRPr lang="en-PH" sz="2500" b="1" dirty="0">
              <a:latin typeface="Calibri (Body)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5D54DD3-6023-39FF-27E0-C6217295D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20" y="1238573"/>
            <a:ext cx="2640496" cy="2640496"/>
          </a:xfrm>
          <a:prstGeom prst="rect">
            <a:avLst/>
          </a:prstGeom>
        </p:spPr>
      </p:pic>
      <p:pic>
        <p:nvPicPr>
          <p:cNvPr id="13" name="Picture 12" descr="A red and black electronic device&#10;&#10;Description automatically generated with low confidence">
            <a:extLst>
              <a:ext uri="{FF2B5EF4-FFF2-40B4-BE49-F238E27FC236}">
                <a16:creationId xmlns:a16="http://schemas.microsoft.com/office/drawing/2014/main" id="{DF1052DF-0546-58AD-EFCA-20FD82E40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543" y="1379560"/>
            <a:ext cx="3144697" cy="23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3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RAM Latency/Timings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0C16D-F2DC-4A88-43E4-6D4C6E0906EC}"/>
              </a:ext>
            </a:extLst>
          </p:cNvPr>
          <p:cNvSpPr txBox="1"/>
          <p:nvPr/>
        </p:nvSpPr>
        <p:spPr>
          <a:xfrm>
            <a:off x="2802406" y="1384359"/>
            <a:ext cx="65871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500" b="1" dirty="0"/>
              <a:t>16-</a:t>
            </a:r>
            <a:r>
              <a:rPr lang="en-PH" sz="4500" b="1" dirty="0">
                <a:solidFill>
                  <a:srgbClr val="00B0F0"/>
                </a:solidFill>
              </a:rPr>
              <a:t>18</a:t>
            </a:r>
            <a:r>
              <a:rPr lang="en-PH" sz="4500" b="1" dirty="0"/>
              <a:t>-</a:t>
            </a:r>
            <a:r>
              <a:rPr lang="en-PH" sz="4500" b="1" dirty="0">
                <a:solidFill>
                  <a:srgbClr val="7030A0"/>
                </a:solidFill>
              </a:rPr>
              <a:t>18</a:t>
            </a:r>
            <a:r>
              <a:rPr lang="en-PH" sz="4500" b="1" dirty="0"/>
              <a:t>-</a:t>
            </a:r>
            <a:r>
              <a:rPr lang="en-PH" sz="4500" b="1" dirty="0">
                <a:solidFill>
                  <a:srgbClr val="FFC000"/>
                </a:solidFill>
              </a:rPr>
              <a:t>38</a:t>
            </a:r>
            <a:r>
              <a:rPr lang="en-PH" sz="4500" b="1" dirty="0"/>
              <a:t> 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28DD970D-65CB-9E30-6CD2-32489184E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2564007"/>
            <a:ext cx="9056914" cy="2651080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PH" sz="1800" b="1" dirty="0">
                <a:solidFill>
                  <a:srgbClr val="00B0F0"/>
                </a:solidFill>
                <a:latin typeface="Calibri (Body)"/>
              </a:rPr>
              <a:t>Row address to column address delay (TRCD)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PH" sz="1800" dirty="0">
                <a:latin typeface="Calibri (Body)"/>
              </a:rPr>
              <a:t>Latency between row and column access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PH" sz="1800" dirty="0">
              <a:latin typeface="Calibri (Body)"/>
            </a:endParaRPr>
          </a:p>
          <a:p>
            <a:pPr algn="l">
              <a:lnSpc>
                <a:spcPct val="100000"/>
              </a:lnSpc>
            </a:pPr>
            <a:r>
              <a:rPr lang="en-PH" sz="1800" b="1" dirty="0">
                <a:solidFill>
                  <a:srgbClr val="7030A0"/>
                </a:solidFill>
                <a:latin typeface="Calibri (Body)"/>
              </a:rPr>
              <a:t>Row pre-charge time (TRP)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r>
              <a:rPr lang="en-PH" sz="1800" dirty="0">
                <a:latin typeface="Calibri (Body)"/>
              </a:rPr>
              <a:t>Latency when opening a new row.</a:t>
            </a:r>
          </a:p>
          <a:p>
            <a:pPr marL="285750" indent="-285750" algn="l">
              <a:lnSpc>
                <a:spcPct val="100000"/>
              </a:lnSpc>
              <a:buFontTx/>
              <a:buChar char="-"/>
            </a:pPr>
            <a:endParaRPr lang="en-PH" sz="1800" dirty="0">
              <a:latin typeface="Calibri (Body)"/>
            </a:endParaRPr>
          </a:p>
          <a:p>
            <a:pPr algn="l">
              <a:lnSpc>
                <a:spcPct val="100000"/>
              </a:lnSpc>
            </a:pPr>
            <a:r>
              <a:rPr lang="en-PH" sz="1800" b="1" dirty="0">
                <a:solidFill>
                  <a:srgbClr val="FFC000"/>
                </a:solidFill>
                <a:latin typeface="Calibri (Body)"/>
              </a:rPr>
              <a:t>Row active time (TRAS)</a:t>
            </a:r>
          </a:p>
          <a:p>
            <a:pPr algn="l">
              <a:lnSpc>
                <a:spcPct val="100000"/>
              </a:lnSpc>
            </a:pPr>
            <a:r>
              <a:rPr lang="en-PH" sz="1800" b="1" dirty="0">
                <a:latin typeface="Calibri (Body)"/>
              </a:rPr>
              <a:t>- </a:t>
            </a:r>
            <a:r>
              <a:rPr lang="en-PH" sz="1800" dirty="0">
                <a:latin typeface="Calibri (Body)"/>
              </a:rPr>
              <a:t>Minimum number of clock cycles a row must stay open to ensure that data is read or written properly.</a:t>
            </a:r>
          </a:p>
          <a:p>
            <a:pPr algn="l">
              <a:lnSpc>
                <a:spcPct val="100000"/>
              </a:lnSpc>
            </a:pPr>
            <a:endParaRPr lang="en-PH" sz="1800" dirty="0">
              <a:solidFill>
                <a:srgbClr val="00B0F0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2837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Memory Bandwidth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2"/>
            <a:ext cx="9056914" cy="4208857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In terms of memory, </a:t>
            </a:r>
            <a:r>
              <a:rPr lang="en-US" sz="2500" b="0" i="0" dirty="0">
                <a:effectLst/>
                <a:latin typeface="Calibri (Body)"/>
              </a:rPr>
              <a:t>bandwidth is the max volume of data that RAM can transfer to the CPU and that the CPU can transfer back to RAM.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Measured in megabytes per second (MB/s) or gigabytes per second(GB/s)</a:t>
            </a: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56465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Memory Bandwidth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5" name="Picture 4" descr="A road with trees on the side&#10;&#10;Description automatically generated with medium confidence">
            <a:extLst>
              <a:ext uri="{FF2B5EF4-FFF2-40B4-BE49-F238E27FC236}">
                <a16:creationId xmlns:a16="http://schemas.microsoft.com/office/drawing/2014/main" id="{5C46446A-856F-0D1C-6CB8-2E78F3E2A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87" y="1755364"/>
            <a:ext cx="4286250" cy="2857500"/>
          </a:xfrm>
          <a:prstGeom prst="rect">
            <a:avLst/>
          </a:prstGeom>
        </p:spPr>
      </p:pic>
      <p:pic>
        <p:nvPicPr>
          <p:cNvPr id="8" name="Picture 7" descr="A picture containing way, scene, road, grass&#10;&#10;Description automatically generated">
            <a:extLst>
              <a:ext uri="{FF2B5EF4-FFF2-40B4-BE49-F238E27FC236}">
                <a16:creationId xmlns:a16="http://schemas.microsoft.com/office/drawing/2014/main" id="{C2573227-5C60-9254-D464-AAF19DC87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580" y="1755364"/>
            <a:ext cx="4540469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0CD05E-E4D0-1688-D228-848AF5D7DE09}"/>
              </a:ext>
            </a:extLst>
          </p:cNvPr>
          <p:cNvSpPr txBox="1"/>
          <p:nvPr/>
        </p:nvSpPr>
        <p:spPr>
          <a:xfrm>
            <a:off x="2486091" y="4737344"/>
            <a:ext cx="18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Two lane highway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6DA33-6BA6-D24A-6ACB-ADE3CF68A0A7}"/>
              </a:ext>
            </a:extLst>
          </p:cNvPr>
          <p:cNvSpPr txBox="1"/>
          <p:nvPr/>
        </p:nvSpPr>
        <p:spPr>
          <a:xfrm>
            <a:off x="8162193" y="4737344"/>
            <a:ext cx="192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Four lane highway</a:t>
            </a:r>
          </a:p>
        </p:txBody>
      </p:sp>
    </p:spTree>
    <p:extLst>
      <p:ext uri="{BB962C8B-B14F-4D97-AF65-F5344CB8AC3E}">
        <p14:creationId xmlns:p14="http://schemas.microsoft.com/office/powerpoint/2010/main" val="464292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Memory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61322"/>
            <a:ext cx="9056914" cy="4208857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RAM can come in single, dual and quad channel kits.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Dual channel memory will double the memory bandwidth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Quad channel memory will quadruple the memory bandwidth. </a:t>
            </a: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32333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Memory Channels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8422B-0B35-DDED-5385-0C1EEC112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1" y="2618618"/>
            <a:ext cx="3009986" cy="1620762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87D6463-4EA7-9CA0-987F-36B03AF9B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005" y="1988524"/>
            <a:ext cx="3251989" cy="2133958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8C8B1C0E-FB73-4FD6-03ED-F381536E8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546" y="1814749"/>
            <a:ext cx="3558012" cy="26685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DF1EA2-787C-06FA-2CD4-2812191666AB}"/>
              </a:ext>
            </a:extLst>
          </p:cNvPr>
          <p:cNvSpPr txBox="1"/>
          <p:nvPr/>
        </p:nvSpPr>
        <p:spPr>
          <a:xfrm>
            <a:off x="1076737" y="4393921"/>
            <a:ext cx="157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Single Channel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55E28A-DC21-78F2-4248-2474A60161F0}"/>
              </a:ext>
            </a:extLst>
          </p:cNvPr>
          <p:cNvSpPr txBox="1"/>
          <p:nvPr/>
        </p:nvSpPr>
        <p:spPr>
          <a:xfrm>
            <a:off x="5306952" y="4393921"/>
            <a:ext cx="157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Dual Channel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73994-052D-2BC4-82B2-C6E89E9A5619}"/>
              </a:ext>
            </a:extLst>
          </p:cNvPr>
          <p:cNvSpPr txBox="1"/>
          <p:nvPr/>
        </p:nvSpPr>
        <p:spPr>
          <a:xfrm>
            <a:off x="9414505" y="4406814"/>
            <a:ext cx="157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Quad Channel</a:t>
            </a:r>
          </a:p>
        </p:txBody>
      </p:sp>
    </p:spTree>
    <p:extLst>
      <p:ext uri="{BB962C8B-B14F-4D97-AF65-F5344CB8AC3E}">
        <p14:creationId xmlns:p14="http://schemas.microsoft.com/office/powerpoint/2010/main" val="3208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8746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Memory makes us who we 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97627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068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Storage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7543" y="1277543"/>
            <a:ext cx="9056914" cy="4770109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PH" sz="2000" b="1" dirty="0"/>
              <a:t>Hard Disk Drive (HDD)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sz="2000" dirty="0"/>
              <a:t>A kind of non-volatile memory that use spinning disks to magnetically store information. 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sz="2000" dirty="0"/>
              <a:t>Data is stored as a magnetic pattern on a spinning disk.</a:t>
            </a:r>
          </a:p>
          <a:p>
            <a:pPr algn="l">
              <a:lnSpc>
                <a:spcPct val="150000"/>
              </a:lnSpc>
            </a:pPr>
            <a:r>
              <a:rPr lang="en-PH" sz="2000" b="1" dirty="0"/>
              <a:t>Solid State Drive (SSD)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sz="2000" dirty="0"/>
              <a:t>A kind of non-volatile memory that store data by trapping or removing an electrical charge.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PH" sz="2000" dirty="0"/>
              <a:t>SSDs are much faster than HDDs as there are no moving parts, and therefore no time to move the read/write arm around.</a:t>
            </a:r>
            <a:endParaRPr lang="en-PH" sz="2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68656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068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HDD vs SSD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14BE1D1-B02F-2909-004A-B753E7A8A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827712"/>
              </p:ext>
            </p:extLst>
          </p:nvPr>
        </p:nvGraphicFramePr>
        <p:xfrm>
          <a:off x="2031999" y="2316480"/>
          <a:ext cx="812800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2431859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7752801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8409456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5573311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0115268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63188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PH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tx1"/>
                          </a:solidFill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tx1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tx1"/>
                          </a:solidFill>
                        </a:rPr>
                        <a:t>Durability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tx1"/>
                          </a:solidFill>
                        </a:rPr>
                        <a:t>Highest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b="1" dirty="0">
                          <a:solidFill>
                            <a:schemeClr val="tx1"/>
                          </a:solidFill>
                        </a:rPr>
                        <a:t>Energy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74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b="1" dirty="0"/>
                        <a:t>HDD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Cheaper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Slower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Less durable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10TB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Uses more energy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62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b="1" dirty="0"/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More expensive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Faster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More durable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4TB</a:t>
                      </a:r>
                    </a:p>
                  </a:txBody>
                  <a:tcPr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dirty="0"/>
                        <a:t>Uses less energy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92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755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Forms of Storage Devices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DF1EA2-787C-06FA-2CD4-2812191666AB}"/>
              </a:ext>
            </a:extLst>
          </p:cNvPr>
          <p:cNvSpPr txBox="1"/>
          <p:nvPr/>
        </p:nvSpPr>
        <p:spPr>
          <a:xfrm>
            <a:off x="1076737" y="4904915"/>
            <a:ext cx="175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Hard Disk Drive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55E28A-DC21-78F2-4248-2474A60161F0}"/>
              </a:ext>
            </a:extLst>
          </p:cNvPr>
          <p:cNvSpPr txBox="1"/>
          <p:nvPr/>
        </p:nvSpPr>
        <p:spPr>
          <a:xfrm>
            <a:off x="4714880" y="4903846"/>
            <a:ext cx="296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SATA Solid State Drive (SSD)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73994-052D-2BC4-82B2-C6E89E9A5619}"/>
              </a:ext>
            </a:extLst>
          </p:cNvPr>
          <p:cNvSpPr txBox="1"/>
          <p:nvPr/>
        </p:nvSpPr>
        <p:spPr>
          <a:xfrm>
            <a:off x="8457878" y="4903846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SATA Solid State Drive SSD M.2</a:t>
            </a:r>
          </a:p>
        </p:txBody>
      </p:sp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30B356E-E72B-5B49-6B73-7FACE54E7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12" y="1127021"/>
            <a:ext cx="3429000" cy="3429000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9F1163F2-5A22-5207-DE32-D354CBA55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486" y="1238184"/>
            <a:ext cx="3482677" cy="3482677"/>
          </a:xfrm>
          <a:prstGeom prst="rect">
            <a:avLst/>
          </a:prstGeom>
        </p:spPr>
      </p:pic>
      <p:pic>
        <p:nvPicPr>
          <p:cNvPr id="19" name="Picture 1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1324B2B-55D9-D271-10FC-3588DDB97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62" y="1238185"/>
            <a:ext cx="3482676" cy="348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9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77542"/>
            <a:ext cx="9144000" cy="2020604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Enables us to remember the past.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Learn and retain skills.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Plan for the future.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PH" sz="25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985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Computer Memory?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77542"/>
            <a:ext cx="9144000" cy="4694436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 i="0" dirty="0">
                <a:effectLst/>
                <a:latin typeface="Calibri (Body)"/>
              </a:rPr>
              <a:t>Computer memory is any physical device capable of storing information temporarily or permanently.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Everything in a computer memory takes the form of basic units called </a:t>
            </a:r>
            <a:r>
              <a:rPr lang="en-US" sz="2500" b="1" dirty="0">
                <a:latin typeface="Calibri (Body)"/>
              </a:rPr>
              <a:t>binary digits</a:t>
            </a:r>
            <a:r>
              <a:rPr lang="en-US" sz="2500" dirty="0">
                <a:latin typeface="Calibri (Body)"/>
              </a:rPr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dirty="0">
                <a:latin typeface="Calibri (Body)"/>
              </a:rPr>
              <a:t>Each binary digits are stored in a memory cell that can switch between two states for two possible values, </a:t>
            </a:r>
            <a:r>
              <a:rPr lang="en-US" sz="2500" b="1" dirty="0">
                <a:latin typeface="Calibri (Body)"/>
              </a:rPr>
              <a:t>0 and 1</a:t>
            </a:r>
            <a:r>
              <a:rPr lang="en-US" sz="2500" dirty="0">
                <a:latin typeface="Calibri (Body)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4540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 fontScale="90000"/>
          </a:bodyPr>
          <a:lstStyle/>
          <a:p>
            <a:r>
              <a:rPr lang="en-PH" b="1" dirty="0"/>
              <a:t>What is Computer Memory?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742" y="1209028"/>
            <a:ext cx="9360513" cy="718459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500" dirty="0">
                <a:latin typeface="Calibri (Body)"/>
              </a:rPr>
              <a:t>Files and programs consists of millions of bits all processed by the CPU.</a:t>
            </a:r>
            <a:endParaRPr lang="en-US" sz="2500" b="0" i="0" dirty="0">
              <a:effectLst/>
              <a:latin typeface="Calibri (Body)"/>
            </a:endParaRPr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46F3237-2AF2-89E8-A08A-D2640795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7" y="2234098"/>
            <a:ext cx="59150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0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4C9F763-FE8E-E4B8-D726-4D64DBEC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66" y="560409"/>
            <a:ext cx="7961667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PH" sz="5000" b="1" dirty="0"/>
              <a:t>Volatile and Non-volatile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90E7FE-5B97-1120-D5B2-956302F69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06942"/>
            <a:ext cx="9144000" cy="3696478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Calibri (Body)"/>
              </a:rPr>
              <a:t>Volatile memory</a:t>
            </a:r>
            <a:r>
              <a:rPr lang="en-US" b="0" i="0" dirty="0">
                <a:effectLst/>
                <a:latin typeface="Calibri (Body)"/>
              </a:rPr>
              <a:t> is a type of memory whose contents are erased when the computer’s power is turned off or interrupted.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latin typeface="Calibri (Body)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Calibri (Body)"/>
              </a:rPr>
              <a:t>N</a:t>
            </a:r>
            <a:r>
              <a:rPr lang="en-US" b="1" i="0" dirty="0">
                <a:effectLst/>
                <a:latin typeface="Calibri (Body)"/>
              </a:rPr>
              <a:t>on-volatile memory</a:t>
            </a:r>
            <a:r>
              <a:rPr lang="en-US" b="0" i="0" dirty="0">
                <a:effectLst/>
                <a:latin typeface="Calibri (Body)"/>
              </a:rPr>
              <a:t> is </a:t>
            </a:r>
            <a:r>
              <a:rPr lang="en-US" dirty="0">
                <a:latin typeface="Calibri (Body)"/>
              </a:rPr>
              <a:t>a type</a:t>
            </a:r>
            <a:r>
              <a:rPr lang="en-US" b="0" i="0" dirty="0">
                <a:effectLst/>
                <a:latin typeface="Calibri (Body)"/>
              </a:rPr>
              <a:t> of memory whose contents are saved regardless if the computer has power. Data stored on non-volatile memory remains permanent regardless if </a:t>
            </a:r>
            <a:r>
              <a:rPr lang="en-US" dirty="0">
                <a:latin typeface="Calibri (Body)"/>
              </a:rPr>
              <a:t>it has power</a:t>
            </a:r>
            <a:r>
              <a:rPr lang="en-US" b="0" i="0" dirty="0">
                <a:effectLst/>
                <a:latin typeface="Calibri (Body)"/>
              </a:rPr>
              <a:t>, making it the best place to store your files such as pictures or videos. </a:t>
            </a:r>
            <a:endParaRPr lang="en-PH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66210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302"/>
            <a:ext cx="9144000" cy="855727"/>
          </a:xfrm>
        </p:spPr>
        <p:txBody>
          <a:bodyPr>
            <a:normAutofit/>
          </a:bodyPr>
          <a:lstStyle/>
          <a:p>
            <a:r>
              <a:rPr lang="en-PH" sz="5000" b="1" dirty="0"/>
              <a:t>Volatile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PH" b="1" dirty="0">
                <a:solidFill>
                  <a:schemeClr val="tx1"/>
                </a:solidFill>
              </a:rPr>
              <a:t>CTHASOPL</a:t>
            </a:r>
            <a:r>
              <a:rPr lang="en-PH" dirty="0"/>
              <a:t>	</a:t>
            </a:r>
          </a:p>
        </p:txBody>
      </p:sp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615CABA2-3D65-6AEC-8BB6-08F6F358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9" y="2131660"/>
            <a:ext cx="4974611" cy="2594680"/>
          </a:xfrm>
          <a:prstGeom prst="rect">
            <a:avLst/>
          </a:prstGeom>
        </p:spPr>
      </p:pic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8F6345B-A78E-19F7-AD29-C1B86F9B0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01" y="1953132"/>
            <a:ext cx="4498218" cy="29517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6A471E-D51A-3EBE-B79E-154C70E0D07D}"/>
              </a:ext>
            </a:extLst>
          </p:cNvPr>
          <p:cNvSpPr txBox="1"/>
          <p:nvPr/>
        </p:nvSpPr>
        <p:spPr>
          <a:xfrm>
            <a:off x="2434967" y="4783540"/>
            <a:ext cx="157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Standard 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883D8-499A-B73C-3AD1-38DCD357930B}"/>
              </a:ext>
            </a:extLst>
          </p:cNvPr>
          <p:cNvSpPr txBox="1"/>
          <p:nvPr/>
        </p:nvSpPr>
        <p:spPr>
          <a:xfrm>
            <a:off x="6688678" y="4968206"/>
            <a:ext cx="534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/>
              <a:t>RAM with aluminum heat spreader and decorative RGB lighting </a:t>
            </a:r>
          </a:p>
        </p:txBody>
      </p:sp>
    </p:spTree>
    <p:extLst>
      <p:ext uri="{BB962C8B-B14F-4D97-AF65-F5344CB8AC3E}">
        <p14:creationId xmlns:p14="http://schemas.microsoft.com/office/powerpoint/2010/main" val="134741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1518</TotalTime>
  <Words>1064</Words>
  <Application>Microsoft Office PowerPoint</Application>
  <PresentationFormat>Widescreen</PresentationFormat>
  <Paragraphs>230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(Body)</vt:lpstr>
      <vt:lpstr>Calibri Light</vt:lpstr>
      <vt:lpstr>Wingdings</vt:lpstr>
      <vt:lpstr>Office Theme</vt:lpstr>
      <vt:lpstr>Computer Memory</vt:lpstr>
      <vt:lpstr>Computer Memory</vt:lpstr>
      <vt:lpstr>Memory makes us who we are</vt:lpstr>
      <vt:lpstr>Memory</vt:lpstr>
      <vt:lpstr>What is Computer Memory?</vt:lpstr>
      <vt:lpstr>What is Computer Memory?</vt:lpstr>
      <vt:lpstr>PowerPoint Presentation</vt:lpstr>
      <vt:lpstr>Volatile and Non-volatile Memory</vt:lpstr>
      <vt:lpstr>Volatile Memory</vt:lpstr>
      <vt:lpstr>Non-volatile Memory</vt:lpstr>
      <vt:lpstr>Primary and Secondary Memory</vt:lpstr>
      <vt:lpstr>RAM Specifications</vt:lpstr>
      <vt:lpstr>Double Data Rate (DDR)</vt:lpstr>
      <vt:lpstr>Double Data Rate (DDR)</vt:lpstr>
      <vt:lpstr>RAM Frequency</vt:lpstr>
      <vt:lpstr>RAM Frequency</vt:lpstr>
      <vt:lpstr>Latency Explained</vt:lpstr>
      <vt:lpstr>Latency Explained</vt:lpstr>
      <vt:lpstr>RAM Latency/Timings</vt:lpstr>
      <vt:lpstr>RAM Latency/Timings</vt:lpstr>
      <vt:lpstr>RAM Latency/Timings</vt:lpstr>
      <vt:lpstr>CAS Latency</vt:lpstr>
      <vt:lpstr>True Latency </vt:lpstr>
      <vt:lpstr>True Latency </vt:lpstr>
      <vt:lpstr>RAM Latency/Timings</vt:lpstr>
      <vt:lpstr>Memory Bandwidth</vt:lpstr>
      <vt:lpstr>Memory Bandwidth</vt:lpstr>
      <vt:lpstr>Memory Channels</vt:lpstr>
      <vt:lpstr>Memory Channels</vt:lpstr>
      <vt:lpstr>Storage Devices</vt:lpstr>
      <vt:lpstr>HDD vs SSD</vt:lpstr>
      <vt:lpstr>Forms of Storage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SLY Ponio</cp:lastModifiedBy>
  <cp:revision>169</cp:revision>
  <dcterms:created xsi:type="dcterms:W3CDTF">2022-05-11T03:47:05Z</dcterms:created>
  <dcterms:modified xsi:type="dcterms:W3CDTF">2023-01-22T05:35:05Z</dcterms:modified>
</cp:coreProperties>
</file>